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9" r:id="rId4"/>
    <p:sldId id="260" r:id="rId5"/>
    <p:sldId id="258" r:id="rId6"/>
    <p:sldId id="259" r:id="rId7"/>
    <p:sldId id="261" r:id="rId8"/>
    <p:sldId id="267" r:id="rId9"/>
    <p:sldId id="262" r:id="rId10"/>
    <p:sldId id="263" r:id="rId11"/>
    <p:sldId id="266" r:id="rId12"/>
    <p:sldId id="264" r:id="rId13"/>
    <p:sldId id="268" r:id="rId14"/>
    <p:sldId id="26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82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346\Desktop\Zm&#283;naE-S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600" dirty="0"/>
              <a:t>Počty absolventů oboru v jednotlivých letech (1977 - 2012)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'[ZměnaE-SW.xlsx]vy'!$AB$81</c:f>
              <c:strCache>
                <c:ptCount val="1"/>
              </c:strCache>
            </c:strRef>
          </c:tx>
          <c:invertIfNegative val="0"/>
          <c:cat>
            <c:numRef>
              <c:f>'[ZměnaE-SW.xlsx]vy'!$Y$82:$Y$117</c:f>
              <c:numCache>
                <c:formatCode>General</c:formatCode>
                <c:ptCount val="36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</c:numCache>
            </c:numRef>
          </c:cat>
          <c:val>
            <c:numRef>
              <c:f>'[ZměnaE-SW.xlsx]vy'!$AB$82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spPr>
            <a:gradFill flip="none" rotWithShape="1">
              <a:gsLst>
                <a:gs pos="0">
                  <a:srgbClr val="000000"/>
                </a:gs>
                <a:gs pos="10000">
                  <a:srgbClr val="000040"/>
                </a:gs>
                <a:gs pos="27000">
                  <a:srgbClr val="400040"/>
                </a:gs>
                <a:gs pos="46000">
                  <a:srgbClr val="8F0040"/>
                </a:gs>
                <a:gs pos="69000">
                  <a:srgbClr val="F27300"/>
                </a:gs>
                <a:gs pos="100000">
                  <a:srgbClr val="FFBF00"/>
                </a:gs>
              </a:gsLst>
              <a:lin ang="162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'[ZměnaE-SW.xlsx]vy'!$Y$82:$Y$117</c:f>
              <c:numCache>
                <c:formatCode>General</c:formatCode>
                <c:ptCount val="36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</c:numCache>
            </c:numRef>
          </c:cat>
          <c:val>
            <c:numRef>
              <c:f>'[ZměnaE-SW.xlsx]vy'!$Z$82:$Z$117</c:f>
              <c:numCache>
                <c:formatCode>General</c:formatCode>
                <c:ptCount val="36"/>
                <c:pt idx="0">
                  <c:v>6</c:v>
                </c:pt>
                <c:pt idx="1">
                  <c:v>7</c:v>
                </c:pt>
                <c:pt idx="2">
                  <c:v>13</c:v>
                </c:pt>
                <c:pt idx="3">
                  <c:v>21</c:v>
                </c:pt>
                <c:pt idx="4">
                  <c:v>17</c:v>
                </c:pt>
                <c:pt idx="5">
                  <c:v>21</c:v>
                </c:pt>
                <c:pt idx="6">
                  <c:v>18</c:v>
                </c:pt>
                <c:pt idx="7">
                  <c:v>19</c:v>
                </c:pt>
                <c:pt idx="8">
                  <c:v>28</c:v>
                </c:pt>
                <c:pt idx="9">
                  <c:v>21</c:v>
                </c:pt>
                <c:pt idx="10">
                  <c:v>23</c:v>
                </c:pt>
                <c:pt idx="11">
                  <c:v>27</c:v>
                </c:pt>
                <c:pt idx="12">
                  <c:v>28</c:v>
                </c:pt>
                <c:pt idx="13">
                  <c:v>24</c:v>
                </c:pt>
                <c:pt idx="14">
                  <c:v>14</c:v>
                </c:pt>
                <c:pt idx="15">
                  <c:v>12</c:v>
                </c:pt>
                <c:pt idx="16">
                  <c:v>15</c:v>
                </c:pt>
                <c:pt idx="17">
                  <c:v>11</c:v>
                </c:pt>
                <c:pt idx="18">
                  <c:v>16</c:v>
                </c:pt>
                <c:pt idx="19">
                  <c:v>12</c:v>
                </c:pt>
                <c:pt idx="20">
                  <c:v>6</c:v>
                </c:pt>
                <c:pt idx="21">
                  <c:v>4</c:v>
                </c:pt>
                <c:pt idx="22">
                  <c:v>2</c:v>
                </c:pt>
                <c:pt idx="23">
                  <c:v>6</c:v>
                </c:pt>
                <c:pt idx="24">
                  <c:v>3</c:v>
                </c:pt>
                <c:pt idx="25">
                  <c:v>3</c:v>
                </c:pt>
                <c:pt idx="26">
                  <c:v>7</c:v>
                </c:pt>
                <c:pt idx="27">
                  <c:v>10</c:v>
                </c:pt>
                <c:pt idx="28">
                  <c:v>9</c:v>
                </c:pt>
                <c:pt idx="29">
                  <c:v>12</c:v>
                </c:pt>
                <c:pt idx="30">
                  <c:v>7</c:v>
                </c:pt>
                <c:pt idx="32">
                  <c:v>14</c:v>
                </c:pt>
                <c:pt idx="33">
                  <c:v>5</c:v>
                </c:pt>
                <c:pt idx="34">
                  <c:v>5</c:v>
                </c:pt>
                <c:pt idx="3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705792"/>
        <c:axId val="128331712"/>
      </c:barChart>
      <c:catAx>
        <c:axId val="44470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cs-CZ"/>
          </a:p>
        </c:txPr>
        <c:crossAx val="128331712"/>
        <c:crosses val="autoZero"/>
        <c:auto val="1"/>
        <c:lblAlgn val="ctr"/>
        <c:lblOffset val="100"/>
        <c:noMultiLvlLbl val="0"/>
      </c:catAx>
      <c:valAx>
        <c:axId val="128331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100"/>
                  <a:t>počet absolventů oboru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470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73795" y="5373216"/>
            <a:ext cx="5637010" cy="561448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/>
              <a:t>CZ.1.07/2.2.00/28.0009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cs-CZ" dirty="0"/>
              <a:t>Inovace studijního oboru Geotechnika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404664"/>
            <a:ext cx="8641080" cy="18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/>
              <a:t>KA4 - Inovace a výuka odborných předmětů v souladu s aktualizovanými potřebami praxe a začlenění odborníků z praxe a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42442" y="1628800"/>
            <a:ext cx="7259116" cy="410445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cs-CZ" sz="1700" dirty="0"/>
              <a:t>Výstup klíčové aktivity:</a:t>
            </a:r>
          </a:p>
          <a:p>
            <a:pPr algn="just"/>
            <a:r>
              <a:rPr lang="cs-CZ" sz="1700" dirty="0" smtClean="0"/>
              <a:t>8 </a:t>
            </a:r>
            <a:r>
              <a:rPr lang="cs-CZ" sz="1700" dirty="0"/>
              <a:t>setkání lektorů a odborníků,</a:t>
            </a:r>
          </a:p>
          <a:p>
            <a:pPr algn="just"/>
            <a:r>
              <a:rPr lang="cs-CZ" sz="1700" dirty="0" smtClean="0"/>
              <a:t>sborníky </a:t>
            </a:r>
            <a:r>
              <a:rPr lang="cs-CZ" sz="1700" dirty="0"/>
              <a:t>přednášek a cvičení - celkem 5 (110 Ks/1 sborník),</a:t>
            </a:r>
          </a:p>
          <a:p>
            <a:pPr algn="just"/>
            <a:r>
              <a:rPr lang="cs-CZ" sz="1700" dirty="0" smtClean="0"/>
              <a:t>odborné </a:t>
            </a:r>
            <a:r>
              <a:rPr lang="cs-CZ" sz="1700" dirty="0"/>
              <a:t>knihy (české i cizojazyčné) - celkem 10,</a:t>
            </a:r>
          </a:p>
          <a:p>
            <a:pPr algn="just"/>
            <a:r>
              <a:rPr lang="cs-CZ" sz="1700" dirty="0" smtClean="0"/>
              <a:t>v </a:t>
            </a:r>
            <a:r>
              <a:rPr lang="cs-CZ" sz="1700" dirty="0"/>
              <a:t>rámci inovované výuky proběhne celkem 32 přednášek odborníků z praxe (spolupracující firmy) a 12 přednášek odborníků ze zahraničí,</a:t>
            </a:r>
          </a:p>
          <a:p>
            <a:pPr algn="just"/>
            <a:r>
              <a:rPr lang="cs-CZ" sz="1700" dirty="0" smtClean="0"/>
              <a:t>prezentace </a:t>
            </a:r>
            <a:r>
              <a:rPr lang="cs-CZ" sz="1700" dirty="0"/>
              <a:t>firem ve výuce - 10,</a:t>
            </a:r>
          </a:p>
          <a:p>
            <a:pPr algn="just"/>
            <a:r>
              <a:rPr lang="cs-CZ" sz="1700" dirty="0" smtClean="0"/>
              <a:t>inovované </a:t>
            </a:r>
            <a:r>
              <a:rPr lang="cs-CZ" sz="1700" dirty="0"/>
              <a:t>odborné předměty - celkem 11,</a:t>
            </a:r>
          </a:p>
          <a:p>
            <a:pPr algn="just"/>
            <a:r>
              <a:rPr lang="cs-CZ" sz="1700" dirty="0" smtClean="0"/>
              <a:t>počet </a:t>
            </a:r>
            <a:r>
              <a:rPr lang="cs-CZ" sz="1700" dirty="0"/>
              <a:t>studentů FAST a HGF absolvující inovované předměty - celkem 525 studentů,</a:t>
            </a:r>
          </a:p>
          <a:p>
            <a:pPr algn="just"/>
            <a:r>
              <a:rPr lang="cs-CZ" sz="1700" dirty="0" smtClean="0"/>
              <a:t>workshopy </a:t>
            </a:r>
            <a:r>
              <a:rPr lang="cs-CZ" sz="1700" dirty="0"/>
              <a:t>s odborníky z praxe - celkem 3,</a:t>
            </a:r>
          </a:p>
          <a:p>
            <a:pPr algn="just"/>
            <a:r>
              <a:rPr lang="cs-CZ" sz="1700" dirty="0" smtClean="0"/>
              <a:t>účast </a:t>
            </a:r>
            <a:r>
              <a:rPr lang="cs-CZ" sz="1700" dirty="0"/>
              <a:t>15 studentů magisterského a doktorského studia na zahraničních </a:t>
            </a:r>
            <a:r>
              <a:rPr lang="cs-CZ" sz="1700" dirty="0" smtClean="0"/>
              <a:t>konferencích</a:t>
            </a:r>
            <a:endParaRPr lang="cs-CZ" sz="17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/>
              <a:t>KA4 - Inovace a výuka odborných předmětů v souladu s aktualizovanými potřebami praxe a začlenění odborníků z praxe a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42442" y="1628800"/>
            <a:ext cx="7259116" cy="410445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cs-CZ" dirty="0" smtClean="0"/>
              <a:t>Přehled </a:t>
            </a:r>
            <a:r>
              <a:rPr lang="cs-CZ" dirty="0"/>
              <a:t>11 inovovaných předmětů:</a:t>
            </a:r>
          </a:p>
          <a:p>
            <a:pPr lvl="0"/>
            <a:r>
              <a:rPr lang="cs-CZ" dirty="0"/>
              <a:t>Zakládání staveb</a:t>
            </a:r>
          </a:p>
          <a:p>
            <a:pPr lvl="0"/>
            <a:r>
              <a:rPr lang="cs-CZ" dirty="0"/>
              <a:t>Mechanika hornin a zemin</a:t>
            </a:r>
          </a:p>
          <a:p>
            <a:pPr lvl="0"/>
            <a:r>
              <a:rPr lang="cs-CZ" dirty="0"/>
              <a:t>Geotechnické stavby</a:t>
            </a:r>
          </a:p>
          <a:p>
            <a:pPr lvl="0"/>
            <a:r>
              <a:rPr lang="cs-CZ" dirty="0"/>
              <a:t>Úprava vlastností hornin a </a:t>
            </a:r>
            <a:r>
              <a:rPr lang="cs-CZ" dirty="0" smtClean="0"/>
              <a:t>zemin</a:t>
            </a:r>
            <a:endParaRPr lang="cs-CZ" dirty="0"/>
          </a:p>
          <a:p>
            <a:pPr lvl="0"/>
            <a:r>
              <a:rPr lang="cs-CZ" dirty="0"/>
              <a:t>Silniční a geotechnická laboratoř</a:t>
            </a:r>
          </a:p>
          <a:p>
            <a:pPr lvl="0"/>
            <a:r>
              <a:rPr lang="cs-CZ" dirty="0"/>
              <a:t>Geotechnický monitoring</a:t>
            </a:r>
          </a:p>
          <a:p>
            <a:pPr lvl="0"/>
            <a:r>
              <a:rPr lang="cs-CZ" dirty="0"/>
              <a:t>Technické odstřely a jejich účinky</a:t>
            </a:r>
          </a:p>
          <a:p>
            <a:pPr lvl="0"/>
            <a:r>
              <a:rPr lang="cs-CZ" dirty="0"/>
              <a:t>Modelování v geotechnice</a:t>
            </a:r>
          </a:p>
          <a:p>
            <a:pPr lvl="0"/>
            <a:r>
              <a:rPr lang="cs-CZ" dirty="0"/>
              <a:t>Metoda konečných prvků</a:t>
            </a:r>
          </a:p>
          <a:p>
            <a:pPr lvl="0"/>
            <a:r>
              <a:rPr lang="cs-CZ" dirty="0"/>
              <a:t>Statika a dynamika geotechnických staveb</a:t>
            </a:r>
          </a:p>
          <a:p>
            <a:pPr lvl="0"/>
            <a:r>
              <a:rPr lang="cs-CZ" dirty="0"/>
              <a:t>Podzemní stavitelství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KA5 </a:t>
            </a:r>
            <a:r>
              <a:rPr lang="cs-CZ" sz="4400" dirty="0"/>
              <a:t>- Příprava a organizace konferencí a dnů Geotechniky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42442" y="1628800"/>
            <a:ext cx="7259116" cy="4104456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cs-CZ" dirty="0"/>
              <a:t>1) </a:t>
            </a:r>
            <a:r>
              <a:rPr lang="cs-CZ" b="1" dirty="0"/>
              <a:t>Dvoudenní konference</a:t>
            </a:r>
            <a:r>
              <a:rPr lang="cs-CZ" dirty="0"/>
              <a:t> týkající se geotechniky a podzemních staveb - celkem 3. </a:t>
            </a:r>
            <a:r>
              <a:rPr lang="cs-CZ" dirty="0" smtClean="0"/>
              <a:t>– </a:t>
            </a:r>
            <a:r>
              <a:rPr lang="cs-CZ" dirty="0"/>
              <a:t>prezentace B a DP, pedagogů, spolupracujících firem - odborníků z praxe a ze zahraničí a veřejnosti.</a:t>
            </a:r>
          </a:p>
          <a:p>
            <a:pPr marL="45720" indent="0" algn="just">
              <a:buNone/>
            </a:pPr>
            <a:r>
              <a:rPr lang="cs-CZ" dirty="0"/>
              <a:t> </a:t>
            </a:r>
          </a:p>
          <a:p>
            <a:pPr marL="45720" indent="0" algn="just">
              <a:buNone/>
            </a:pPr>
            <a:r>
              <a:rPr lang="cs-CZ" dirty="0"/>
              <a:t>2) </a:t>
            </a:r>
            <a:r>
              <a:rPr lang="cs-CZ" b="1" dirty="0" smtClean="0"/>
              <a:t>Den geotechniky</a:t>
            </a:r>
            <a:r>
              <a:rPr lang="cs-CZ" dirty="0" smtClean="0"/>
              <a:t> - </a:t>
            </a:r>
            <a:r>
              <a:rPr lang="cs-CZ" dirty="0"/>
              <a:t>celkem 3. </a:t>
            </a:r>
            <a:r>
              <a:rPr lang="cs-CZ" dirty="0" smtClean="0"/>
              <a:t>této </a:t>
            </a:r>
            <a:r>
              <a:rPr lang="cs-CZ" dirty="0"/>
              <a:t>akce se bude účastnit 150 studentů z 1. </a:t>
            </a:r>
            <a:r>
              <a:rPr lang="cs-CZ" dirty="0" smtClean="0"/>
              <a:t>a </a:t>
            </a:r>
            <a:r>
              <a:rPr lang="cs-CZ" dirty="0"/>
              <a:t>2. roč., </a:t>
            </a:r>
            <a:r>
              <a:rPr lang="cs-CZ" dirty="0" smtClean="0"/>
              <a:t>zástupců </a:t>
            </a:r>
            <a:r>
              <a:rPr lang="cs-CZ" dirty="0"/>
              <a:t>firem. </a:t>
            </a:r>
          </a:p>
          <a:p>
            <a:pPr lvl="1" algn="just"/>
            <a:r>
              <a:rPr lang="cs-CZ" dirty="0"/>
              <a:t>prohlídky laboratoří</a:t>
            </a:r>
          </a:p>
          <a:p>
            <a:pPr lvl="1" algn="just"/>
            <a:r>
              <a:rPr lang="cs-CZ" dirty="0"/>
              <a:t>přednášky o oboru</a:t>
            </a:r>
          </a:p>
          <a:p>
            <a:pPr lvl="1" algn="just"/>
            <a:r>
              <a:rPr lang="cs-CZ" dirty="0"/>
              <a:t>exkurze v </a:t>
            </a:r>
            <a:r>
              <a:rPr lang="cs-CZ" dirty="0" smtClean="0"/>
              <a:t>terénu</a:t>
            </a:r>
          </a:p>
          <a:p>
            <a:pPr marL="45720" indent="0" algn="just">
              <a:buNone/>
            </a:pPr>
            <a:r>
              <a:rPr lang="cs-CZ" dirty="0" smtClean="0"/>
              <a:t> </a:t>
            </a:r>
          </a:p>
          <a:p>
            <a:pPr marL="45720" indent="0" algn="just">
              <a:buNone/>
            </a:pPr>
            <a:r>
              <a:rPr lang="cs-CZ" dirty="0" smtClean="0"/>
              <a:t>3) </a:t>
            </a:r>
            <a:r>
              <a:rPr lang="cs-CZ" b="1" dirty="0" smtClean="0"/>
              <a:t>Brožury o studijním oboru</a:t>
            </a:r>
            <a:r>
              <a:rPr lang="cs-CZ" dirty="0" smtClean="0"/>
              <a:t> </a:t>
            </a:r>
          </a:p>
          <a:p>
            <a:pPr marL="45720" indent="0" algn="just">
              <a:buNone/>
            </a:pPr>
            <a:r>
              <a:rPr lang="cs-CZ" dirty="0"/>
              <a:t> </a:t>
            </a:r>
          </a:p>
          <a:p>
            <a:pPr marL="45720" indent="0" algn="just">
              <a:buNone/>
            </a:pPr>
            <a:r>
              <a:rPr lang="cs-CZ" dirty="0"/>
              <a:t>4) </a:t>
            </a:r>
            <a:r>
              <a:rPr lang="cs-CZ" b="1" dirty="0" err="1"/>
              <a:t>Videoprezentace</a:t>
            </a:r>
            <a:r>
              <a:rPr lang="cs-CZ" b="1" dirty="0"/>
              <a:t> studijního oboru</a:t>
            </a:r>
            <a:r>
              <a:rPr lang="cs-CZ" dirty="0"/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KA5 </a:t>
            </a:r>
            <a:r>
              <a:rPr lang="cs-CZ" sz="4400" dirty="0"/>
              <a:t>- Příprava a organizace konferencí a dnů Geotechniky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2167" r="6673" b="8146"/>
          <a:stretch/>
        </p:blipFill>
        <p:spPr>
          <a:xfrm>
            <a:off x="6100592" y="2294348"/>
            <a:ext cx="2340000" cy="16662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6" y="4072464"/>
            <a:ext cx="2340000" cy="1755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2464"/>
            <a:ext cx="2710583" cy="180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24468" r="9203" b="9193"/>
          <a:stretch/>
        </p:blipFill>
        <p:spPr>
          <a:xfrm>
            <a:off x="1136789" y="2227464"/>
            <a:ext cx="3435211" cy="18000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6288593" y="1719632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Den geotechniky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23528" y="1581133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Konference Zpevňování, těsnění a kotvení horninového masivu a stavebních </a:t>
            </a:r>
            <a:r>
              <a:rPr lang="cs-CZ" dirty="0" smtClean="0"/>
              <a:t>konstrukcí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8"/>
          <a:stretch/>
        </p:blipFill>
        <p:spPr>
          <a:xfrm>
            <a:off x="6483890" y="4071959"/>
            <a:ext cx="2314816" cy="17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 smtClean="0"/>
              <a:t>KA6 </a:t>
            </a:r>
            <a:r>
              <a:rPr lang="cs-CZ" sz="3200" dirty="0"/>
              <a:t>- Zvyšování odborných a jazykových dovedností akademických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42442" y="1628800"/>
            <a:ext cx="7259116" cy="410445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cs-CZ" dirty="0"/>
              <a:t>a) </a:t>
            </a:r>
            <a:r>
              <a:rPr lang="cs-CZ" b="1" dirty="0"/>
              <a:t>odborný kurz pracovníků pro práci s nově zakoupenými přístroji</a:t>
            </a:r>
            <a:r>
              <a:rPr lang="cs-CZ" dirty="0"/>
              <a:t>. </a:t>
            </a:r>
          </a:p>
          <a:p>
            <a:pPr algn="just"/>
            <a:endParaRPr lang="cs-CZ" dirty="0"/>
          </a:p>
          <a:p>
            <a:pPr marL="45720" indent="0" algn="just">
              <a:buNone/>
            </a:pPr>
            <a:r>
              <a:rPr lang="cs-CZ" dirty="0"/>
              <a:t>b) </a:t>
            </a:r>
            <a:r>
              <a:rPr lang="cs-CZ" b="1" dirty="0"/>
              <a:t>odborný kurz týkající se zakoupených softwarových </a:t>
            </a:r>
            <a:r>
              <a:rPr lang="cs-CZ" b="1" dirty="0" smtClean="0"/>
              <a:t>systémů</a:t>
            </a:r>
            <a:endParaRPr lang="cs-CZ" dirty="0"/>
          </a:p>
          <a:p>
            <a:pPr marL="45720" indent="0" algn="just">
              <a:buNone/>
            </a:pPr>
            <a:r>
              <a:rPr lang="cs-CZ" dirty="0"/>
              <a:t> </a:t>
            </a:r>
          </a:p>
          <a:p>
            <a:pPr marL="45720" indent="0" algn="just">
              <a:buNone/>
            </a:pPr>
            <a:r>
              <a:rPr lang="cs-CZ" dirty="0"/>
              <a:t>c) </a:t>
            </a:r>
            <a:r>
              <a:rPr lang="cs-CZ" b="1" dirty="0"/>
              <a:t>účast na odborných zahraničních </a:t>
            </a:r>
            <a:r>
              <a:rPr lang="cs-CZ" b="1" dirty="0" smtClean="0"/>
              <a:t>konferencích</a:t>
            </a:r>
          </a:p>
          <a:p>
            <a:pPr marL="45720" indent="0" algn="just">
              <a:buNone/>
            </a:pPr>
            <a:r>
              <a:rPr lang="cs-CZ" dirty="0" smtClean="0"/>
              <a:t> </a:t>
            </a:r>
            <a:r>
              <a:rPr lang="cs-CZ" dirty="0"/>
              <a:t> </a:t>
            </a:r>
          </a:p>
          <a:p>
            <a:pPr marL="45720" indent="0" algn="just">
              <a:buNone/>
            </a:pPr>
            <a:r>
              <a:rPr lang="cs-CZ" dirty="0"/>
              <a:t>d) </a:t>
            </a:r>
            <a:r>
              <a:rPr lang="cs-CZ" b="1" dirty="0"/>
              <a:t>Jazykové kurzy </a:t>
            </a:r>
            <a:r>
              <a:rPr lang="cs-CZ" b="1" dirty="0" smtClean="0"/>
              <a:t>angličtiny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Dosavadní zhodnocení projektu </a:t>
            </a:r>
            <a:endParaRPr lang="cs-CZ" sz="4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23675"/>
              </p:ext>
            </p:extLst>
          </p:nvPr>
        </p:nvGraphicFramePr>
        <p:xfrm>
          <a:off x="683568" y="1583531"/>
          <a:ext cx="8024564" cy="422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19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Dosavadní zhodnocení projektu </a:t>
            </a:r>
            <a:endParaRPr lang="cs-CZ" sz="4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32425"/>
              </p:ext>
            </p:extLst>
          </p:nvPr>
        </p:nvGraphicFramePr>
        <p:xfrm>
          <a:off x="1139788" y="2438896"/>
          <a:ext cx="68644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2736304"/>
                <a:gridCol w="30243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Ročník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Forma</a:t>
                      </a:r>
                      <a:r>
                        <a:rPr lang="cs-CZ" baseline="0" dirty="0" smtClean="0"/>
                        <a:t> studia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studentů ve skupině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Navazující magisterské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Bakalářské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Bakalářské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Bakalářské</a:t>
                      </a:r>
                      <a:endParaRPr lang="cs-CZ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cs-CZ" b="1" dirty="0" smtClean="0"/>
                        <a:t> / 28</a:t>
                      </a:r>
                      <a:endParaRPr lang="cs-CZ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803727" y="1835532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Současný stav studentů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58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3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Klíčové aktivity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42442" y="1628800"/>
            <a:ext cx="7259116" cy="410445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cs-CZ" b="1" dirty="0" smtClean="0"/>
              <a:t>KA1 - 	Inovace </a:t>
            </a:r>
            <a:r>
              <a:rPr lang="cs-CZ" b="1" dirty="0"/>
              <a:t>laboratoří Geotechniky využívaných v rámci praktické výuky </a:t>
            </a:r>
            <a:r>
              <a:rPr lang="cs-CZ" b="1" dirty="0" smtClean="0"/>
              <a:t>	studentů </a:t>
            </a:r>
            <a:r>
              <a:rPr lang="cs-CZ" b="1" dirty="0"/>
              <a:t>Fakulty stavební </a:t>
            </a:r>
            <a:r>
              <a:rPr lang="cs-CZ" b="1" dirty="0" smtClean="0"/>
              <a:t>a </a:t>
            </a:r>
            <a:r>
              <a:rPr lang="cs-CZ" b="1" dirty="0"/>
              <a:t>Hornicko-geologické fakulty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 smtClean="0"/>
              <a:t>KA2 -	Vytvoření </a:t>
            </a:r>
            <a:r>
              <a:rPr lang="cs-CZ" b="1" dirty="0"/>
              <a:t>didaktických učebních pomůcek a vzdělávacího portálu </a:t>
            </a:r>
            <a:r>
              <a:rPr lang="cs-CZ" b="1" dirty="0" smtClean="0"/>
              <a:t>	pro </a:t>
            </a:r>
            <a:r>
              <a:rPr lang="cs-CZ" b="1" dirty="0"/>
              <a:t>studenty</a:t>
            </a:r>
            <a:endParaRPr lang="cs-CZ" dirty="0"/>
          </a:p>
          <a:p>
            <a:pPr marL="45720" indent="0">
              <a:buNone/>
            </a:pPr>
            <a:endParaRPr lang="cs-CZ" b="1" dirty="0" smtClean="0"/>
          </a:p>
          <a:p>
            <a:pPr marL="45720" indent="0">
              <a:buNone/>
            </a:pPr>
            <a:r>
              <a:rPr lang="cs-CZ" b="1" dirty="0" smtClean="0"/>
              <a:t>KA3 - 	Podpora </a:t>
            </a:r>
            <a:r>
              <a:rPr lang="cs-CZ" b="1" dirty="0"/>
              <a:t>odborných praxí a exkurzí studentů u spolupracujících </a:t>
            </a:r>
            <a:r>
              <a:rPr lang="cs-CZ" b="1" dirty="0" smtClean="0"/>
              <a:t>	subjektů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 </a:t>
            </a:r>
          </a:p>
          <a:p>
            <a:pPr marL="45720" indent="0">
              <a:buNone/>
            </a:pPr>
            <a:r>
              <a:rPr lang="cs-CZ" b="1" dirty="0" smtClean="0"/>
              <a:t>KA4 - 	Inovace </a:t>
            </a:r>
            <a:r>
              <a:rPr lang="cs-CZ" b="1" dirty="0"/>
              <a:t>a výuka odborných předmětů v souladu s aktualizovanými </a:t>
            </a:r>
            <a:r>
              <a:rPr lang="cs-CZ" b="1" dirty="0" smtClean="0"/>
              <a:t>	potřebami </a:t>
            </a:r>
            <a:r>
              <a:rPr lang="cs-CZ" b="1" dirty="0"/>
              <a:t>praxe a začlenění odborníků z praxe a zahraničí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 </a:t>
            </a:r>
          </a:p>
          <a:p>
            <a:pPr marL="45720" indent="0">
              <a:buNone/>
            </a:pPr>
            <a:r>
              <a:rPr lang="cs-CZ" b="1" dirty="0" smtClean="0"/>
              <a:t>KA5 - 	Příprava </a:t>
            </a:r>
            <a:r>
              <a:rPr lang="cs-CZ" b="1" dirty="0"/>
              <a:t>a organizace konferencí a dnů Geotechniky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 </a:t>
            </a:r>
          </a:p>
          <a:p>
            <a:pPr marL="45720" indent="0">
              <a:buNone/>
            </a:pPr>
            <a:r>
              <a:rPr lang="cs-CZ" b="1" dirty="0" smtClean="0"/>
              <a:t>KA6 - 	Zvyšování </a:t>
            </a:r>
            <a:r>
              <a:rPr lang="cs-CZ" b="1" dirty="0"/>
              <a:t>odborných a jazykových dovedností akademických </a:t>
            </a:r>
            <a:r>
              <a:rPr lang="cs-CZ" b="1" dirty="0" smtClean="0"/>
              <a:t>	pracovníků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Spolupracující firmy</a:t>
            </a:r>
            <a:endParaRPr lang="cs-CZ" sz="4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  <p:pic>
        <p:nvPicPr>
          <p:cNvPr id="7" name="Obrázek 6" descr="logo-to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2656615" cy="720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Obrázek 7" descr="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05" y="1414812"/>
            <a:ext cx="2227965" cy="720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Obrázek 8" descr="2007-10-19-04-06-34_E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88" y="4293096"/>
            <a:ext cx="2976000" cy="720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Obrázek 9" descr="MINOVA_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89" y="2861266"/>
            <a:ext cx="1185421" cy="720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Obrázek 10" descr="arcadislog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4812"/>
            <a:ext cx="2709215" cy="720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5875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KA1 - Inovace </a:t>
            </a:r>
            <a:r>
              <a:rPr lang="cs-CZ" sz="4400" dirty="0"/>
              <a:t>laboratoří </a:t>
            </a:r>
            <a:r>
              <a:rPr lang="cs-CZ" sz="4400" dirty="0" smtClean="0"/>
              <a:t>Geotechniky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211960" y="1628800"/>
            <a:ext cx="4680520" cy="4104456"/>
          </a:xfrm>
        </p:spPr>
        <p:txBody>
          <a:bodyPr>
            <a:normAutofit fontScale="62500" lnSpcReduction="20000"/>
          </a:bodyPr>
          <a:lstStyle/>
          <a:p>
            <a:pPr marL="45720" indent="0" algn="just">
              <a:buNone/>
            </a:pPr>
            <a:r>
              <a:rPr lang="cs-CZ" b="1" dirty="0"/>
              <a:t>Přehled vybavení:</a:t>
            </a:r>
          </a:p>
          <a:p>
            <a:pPr marL="45720" indent="0" algn="just">
              <a:buNone/>
            </a:pPr>
            <a:r>
              <a:rPr lang="cs-CZ" dirty="0"/>
              <a:t> </a:t>
            </a:r>
          </a:p>
          <a:p>
            <a:pPr lvl="0" algn="just"/>
            <a:r>
              <a:rPr lang="cs-CZ" dirty="0" err="1"/>
              <a:t>zeminový</a:t>
            </a:r>
            <a:r>
              <a:rPr lang="cs-CZ" dirty="0"/>
              <a:t> </a:t>
            </a:r>
            <a:r>
              <a:rPr lang="cs-CZ" dirty="0" smtClean="0"/>
              <a:t>mlýn</a:t>
            </a:r>
          </a:p>
          <a:p>
            <a:pPr lvl="0" algn="just"/>
            <a:endParaRPr lang="cs-CZ" dirty="0"/>
          </a:p>
          <a:p>
            <a:pPr algn="just"/>
            <a:r>
              <a:rPr lang="cs-CZ" dirty="0" smtClean="0"/>
              <a:t>seizmická </a:t>
            </a:r>
            <a:r>
              <a:rPr lang="cs-CZ" dirty="0"/>
              <a:t>aparatura a </a:t>
            </a:r>
            <a:r>
              <a:rPr lang="cs-CZ" dirty="0" smtClean="0"/>
              <a:t>seizmické senzory,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laboratorní vrtulkový </a:t>
            </a:r>
            <a:r>
              <a:rPr lang="cs-CZ" dirty="0" smtClean="0"/>
              <a:t>přístroj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 smtClean="0"/>
              <a:t>výukový </a:t>
            </a:r>
            <a:r>
              <a:rPr lang="cs-CZ" dirty="0"/>
              <a:t>model </a:t>
            </a:r>
            <a:r>
              <a:rPr lang="cs-CZ" dirty="0" smtClean="0"/>
              <a:t>inklinometrická pažnice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výukový model </a:t>
            </a:r>
            <a:r>
              <a:rPr lang="cs-CZ" dirty="0" smtClean="0"/>
              <a:t>vrtu pro názornou ukázku měření pórových tlaků,</a:t>
            </a:r>
          </a:p>
          <a:p>
            <a:pPr marL="45720" lvl="0" indent="0" algn="just">
              <a:buNone/>
            </a:pPr>
            <a:endParaRPr lang="cs-CZ" dirty="0"/>
          </a:p>
          <a:p>
            <a:pPr lvl="0" algn="just"/>
            <a:r>
              <a:rPr lang="cs-CZ" dirty="0" smtClean="0"/>
              <a:t>Hardwarové a softwarové vybavení,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 smtClean="0"/>
              <a:t>Tlakové napěťové buňky,  …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t="13160" r="4026" b="7996"/>
          <a:stretch/>
        </p:blipFill>
        <p:spPr>
          <a:xfrm>
            <a:off x="151842" y="1988840"/>
            <a:ext cx="4080993" cy="27051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7940" y="3032877"/>
            <a:ext cx="608796" cy="408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/>
              <a:t>KA2 - Vytvoření didaktických učebních pomůcek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42442" y="1628800"/>
            <a:ext cx="7259116" cy="4104456"/>
          </a:xfrm>
        </p:spPr>
        <p:txBody>
          <a:bodyPr>
            <a:normAutofit/>
          </a:bodyPr>
          <a:lstStyle/>
          <a:p>
            <a:pPr algn="just"/>
            <a:r>
              <a:rPr lang="cs-CZ" b="1" dirty="0" smtClean="0"/>
              <a:t>Inovace a vytvoření multimediálních studijních opor</a:t>
            </a:r>
            <a:r>
              <a:rPr lang="cs-CZ" dirty="0" smtClean="0"/>
              <a:t> </a:t>
            </a:r>
            <a:r>
              <a:rPr lang="cs-CZ" dirty="0"/>
              <a:t>pro 5 odborných předmětů (Mechanika hornin a zemin, Zakládání staveb, Podzemní stavitelství, Geotechnický monitoring a Modelování v Geotechnice</a:t>
            </a:r>
            <a:r>
              <a:rPr lang="cs-CZ" dirty="0" smtClean="0"/>
              <a:t>)</a:t>
            </a:r>
          </a:p>
          <a:p>
            <a:pPr algn="just"/>
            <a:endParaRPr lang="cs-CZ" dirty="0" smtClean="0"/>
          </a:p>
          <a:p>
            <a:pPr algn="just"/>
            <a:r>
              <a:rPr lang="cs-CZ" b="1" dirty="0" smtClean="0"/>
              <a:t>Vytvoření Multimediálních vzdělávacích </a:t>
            </a:r>
            <a:r>
              <a:rPr lang="cs-CZ" b="1" dirty="0"/>
              <a:t>DVD </a:t>
            </a:r>
            <a:r>
              <a:rPr lang="cs-CZ" dirty="0" smtClean="0"/>
              <a:t>obsahujících studijní </a:t>
            </a:r>
            <a:r>
              <a:rPr lang="cs-CZ" dirty="0"/>
              <a:t>materiály k </a:t>
            </a:r>
            <a:r>
              <a:rPr lang="cs-CZ" dirty="0" smtClean="0"/>
              <a:t>11 odborným předmětům</a:t>
            </a:r>
            <a:endParaRPr lang="cs-CZ" dirty="0"/>
          </a:p>
          <a:p>
            <a:pPr marL="45720" indent="0" algn="just">
              <a:buNone/>
            </a:pPr>
            <a:endParaRPr lang="cs-CZ" dirty="0"/>
          </a:p>
          <a:p>
            <a:pPr algn="just"/>
            <a:r>
              <a:rPr lang="cs-CZ" b="1" dirty="0" smtClean="0"/>
              <a:t>Instruktážní </a:t>
            </a:r>
            <a:r>
              <a:rPr lang="cs-CZ" b="1" dirty="0"/>
              <a:t>výukové filmy a </a:t>
            </a:r>
            <a:r>
              <a:rPr lang="cs-CZ" b="1" dirty="0" smtClean="0"/>
              <a:t>prezentace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/>
              <a:t>KA2 - Vytvoření vzdělávacího portálu pro studenty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42442" y="1628800"/>
            <a:ext cx="7259116" cy="4104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Stránky budou informovat studenty o aktuálních trendech a vývoji v oblasti Geotechniky.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Budou zde umístěny vytvořené </a:t>
            </a:r>
            <a:r>
              <a:rPr lang="cs-CZ" dirty="0"/>
              <a:t>multimediální studijní opory </a:t>
            </a:r>
            <a:r>
              <a:rPr lang="cs-CZ" dirty="0" smtClean="0"/>
              <a:t>odborných předmětů a zkušební </a:t>
            </a:r>
            <a:r>
              <a:rPr lang="cs-CZ" dirty="0" err="1" smtClean="0"/>
              <a:t>samoevaluační</a:t>
            </a:r>
            <a:r>
              <a:rPr lang="cs-CZ" dirty="0" smtClean="0"/>
              <a:t> testy.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Informace </a:t>
            </a:r>
            <a:r>
              <a:rPr lang="cs-CZ" dirty="0"/>
              <a:t>budou poskytovat odborní pracovníci z praxe a zahraniční odborníci.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/>
              <a:t>K dispozici budou také informace o realizaci projektu, nabídky praxí u spolupracujících firem a informace o pořádaných exkurzích.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KA3 </a:t>
            </a:r>
            <a:r>
              <a:rPr lang="cs-CZ" sz="4400" dirty="0"/>
              <a:t>- Podpora odborných praxí a exkurzí studentů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42442" y="1628800"/>
            <a:ext cx="7259116" cy="4104456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cs-CZ" dirty="0"/>
              <a:t>a) </a:t>
            </a:r>
            <a:r>
              <a:rPr lang="cs-CZ" b="1" dirty="0"/>
              <a:t>Jednodenní odborné exkurze</a:t>
            </a:r>
            <a:r>
              <a:rPr lang="cs-CZ" dirty="0"/>
              <a:t> </a:t>
            </a:r>
            <a:endParaRPr lang="cs-CZ" dirty="0" smtClean="0"/>
          </a:p>
          <a:p>
            <a:pPr algn="just"/>
            <a:r>
              <a:rPr lang="cs-CZ" dirty="0" smtClean="0"/>
              <a:t>pro </a:t>
            </a:r>
            <a:r>
              <a:rPr lang="cs-CZ" dirty="0"/>
              <a:t>studenty 1 a 2 </a:t>
            </a:r>
            <a:r>
              <a:rPr lang="cs-CZ" dirty="0" smtClean="0"/>
              <a:t>ročníků - cílem </a:t>
            </a:r>
            <a:r>
              <a:rPr lang="cs-CZ" dirty="0"/>
              <a:t>exkurzí je seznámit studenty s geotechnikou problematikou a zvýšit jejich zájem o studium oboru.</a:t>
            </a:r>
          </a:p>
          <a:p>
            <a:pPr algn="just"/>
            <a:r>
              <a:rPr lang="cs-CZ" dirty="0" smtClean="0"/>
              <a:t>Celkem proběhnou 2 </a:t>
            </a:r>
            <a:r>
              <a:rPr lang="cs-CZ" dirty="0"/>
              <a:t>exkurze/rok </a:t>
            </a:r>
            <a:r>
              <a:rPr lang="cs-CZ" dirty="0" smtClean="0"/>
              <a:t>(6 exkurzí) až pro </a:t>
            </a:r>
            <a:r>
              <a:rPr lang="cs-CZ" dirty="0"/>
              <a:t>80 studentů a 8 akademických pracovníků.</a:t>
            </a:r>
          </a:p>
          <a:p>
            <a:pPr marL="45720" indent="0" algn="just">
              <a:buNone/>
            </a:pPr>
            <a:r>
              <a:rPr lang="cs-CZ" dirty="0"/>
              <a:t> </a:t>
            </a:r>
          </a:p>
          <a:p>
            <a:pPr marL="45720" indent="0" algn="just">
              <a:buNone/>
            </a:pPr>
            <a:r>
              <a:rPr lang="cs-CZ" dirty="0"/>
              <a:t>b) </a:t>
            </a:r>
            <a:r>
              <a:rPr lang="cs-CZ" b="1" dirty="0"/>
              <a:t>2 denní specializované exkurze</a:t>
            </a:r>
            <a:r>
              <a:rPr lang="cs-CZ" dirty="0"/>
              <a:t> </a:t>
            </a:r>
            <a:endParaRPr lang="cs-CZ" dirty="0" smtClean="0"/>
          </a:p>
          <a:p>
            <a:pPr algn="just"/>
            <a:r>
              <a:rPr lang="cs-CZ" dirty="0" smtClean="0"/>
              <a:t>pro </a:t>
            </a:r>
            <a:r>
              <a:rPr lang="cs-CZ" dirty="0"/>
              <a:t>studenty oboru Geotechnika</a:t>
            </a:r>
          </a:p>
          <a:p>
            <a:pPr algn="just"/>
            <a:r>
              <a:rPr lang="cs-CZ" dirty="0"/>
              <a:t>Celkem 2 tuzemské exkurze a 1 zahraniční exkurze/rok </a:t>
            </a:r>
            <a:r>
              <a:rPr lang="cs-CZ" dirty="0" smtClean="0"/>
              <a:t>(9 exkurzí) pro 40 </a:t>
            </a:r>
            <a:r>
              <a:rPr lang="cs-CZ" dirty="0"/>
              <a:t>studentů a 5 akademických pracovníků.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KA3 </a:t>
            </a:r>
            <a:r>
              <a:rPr lang="cs-CZ" sz="4400" dirty="0"/>
              <a:t>- Podpora odborných praxí a exkurzí studentů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1081273" y="1500273"/>
            <a:ext cx="6981454" cy="4267491"/>
            <a:chOff x="1618160" y="1500273"/>
            <a:chExt cx="7195892" cy="4398569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114" y="3922076"/>
              <a:ext cx="3655938" cy="1976766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01"/>
            <a:stretch/>
          </p:blipFill>
          <p:spPr>
            <a:xfrm>
              <a:off x="1618160" y="3707737"/>
              <a:ext cx="3655938" cy="2191105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114" y="1502283"/>
              <a:ext cx="3655938" cy="2437292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160" y="1500273"/>
              <a:ext cx="3655938" cy="2437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7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725"/>
            <a:ext cx="8352928" cy="1596075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/>
              <a:t>KA4 - Inovace a výuka odborných předmětů v souladu s aktualizovanými potřebami praxe a začlenění odborníků z praxe a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42442" y="1628800"/>
            <a:ext cx="7259116" cy="41044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1400" dirty="0" smtClean="0"/>
              <a:t>a) Vznik nových </a:t>
            </a:r>
            <a:r>
              <a:rPr lang="cs-CZ" sz="1400" b="1" dirty="0" smtClean="0"/>
              <a:t>Studijních materiálů</a:t>
            </a:r>
            <a:r>
              <a:rPr lang="cs-CZ" sz="1400" dirty="0" smtClean="0"/>
              <a:t> pro 5 odborných předmětů</a:t>
            </a:r>
          </a:p>
          <a:p>
            <a:pPr marL="45720" indent="0">
              <a:buNone/>
            </a:pPr>
            <a:r>
              <a:rPr lang="cs-CZ" sz="1400" dirty="0"/>
              <a:t> </a:t>
            </a:r>
          </a:p>
          <a:p>
            <a:pPr marL="45720" indent="0">
              <a:buNone/>
            </a:pPr>
            <a:r>
              <a:rPr lang="cs-CZ" sz="1400" dirty="0"/>
              <a:t>b) </a:t>
            </a:r>
            <a:r>
              <a:rPr lang="cs-CZ" sz="1400" b="1" dirty="0"/>
              <a:t>Zakoupení odborné české i cizojazyčné </a:t>
            </a:r>
            <a:r>
              <a:rPr lang="cs-CZ" sz="1400" b="1" dirty="0" smtClean="0"/>
              <a:t>literatury</a:t>
            </a:r>
            <a:endParaRPr lang="cs-CZ" sz="1400" dirty="0"/>
          </a:p>
          <a:p>
            <a:pPr marL="45720" indent="0">
              <a:buNone/>
            </a:pPr>
            <a:r>
              <a:rPr lang="cs-CZ" sz="1400" dirty="0"/>
              <a:t> </a:t>
            </a:r>
          </a:p>
          <a:p>
            <a:pPr marL="45720" indent="0">
              <a:buNone/>
            </a:pPr>
            <a:r>
              <a:rPr lang="cs-CZ" sz="1400" dirty="0"/>
              <a:t>c) </a:t>
            </a:r>
            <a:r>
              <a:rPr lang="cs-CZ" sz="1400" b="1" dirty="0"/>
              <a:t>Příprava a realizace vložených přednášek odborníků z praxe</a:t>
            </a:r>
            <a:r>
              <a:rPr lang="cs-CZ" sz="1400" dirty="0"/>
              <a:t> </a:t>
            </a:r>
            <a:r>
              <a:rPr lang="cs-CZ" sz="1400" b="1" dirty="0"/>
              <a:t>a </a:t>
            </a:r>
            <a:r>
              <a:rPr lang="cs-CZ" sz="1400" b="1" dirty="0" smtClean="0"/>
              <a:t>zahraničí</a:t>
            </a:r>
            <a:endParaRPr lang="cs-CZ" sz="1400" dirty="0"/>
          </a:p>
          <a:p>
            <a:pPr marL="45720" indent="0">
              <a:buNone/>
            </a:pPr>
            <a:r>
              <a:rPr lang="cs-CZ" sz="1400" dirty="0"/>
              <a:t> </a:t>
            </a:r>
          </a:p>
          <a:p>
            <a:pPr marL="45720" indent="0">
              <a:buNone/>
            </a:pPr>
            <a:r>
              <a:rPr lang="cs-CZ" sz="1400" dirty="0"/>
              <a:t>d) </a:t>
            </a:r>
            <a:r>
              <a:rPr lang="cs-CZ" sz="1400" b="1" dirty="0"/>
              <a:t>Prezentace firem ve </a:t>
            </a:r>
            <a:r>
              <a:rPr lang="cs-CZ" sz="1400" b="1" dirty="0" smtClean="0"/>
              <a:t>výuce</a:t>
            </a:r>
            <a:endParaRPr lang="cs-CZ" sz="1400" dirty="0"/>
          </a:p>
          <a:p>
            <a:pPr marL="45720" indent="0">
              <a:buNone/>
            </a:pPr>
            <a:endParaRPr lang="cs-CZ" sz="1400" dirty="0" smtClean="0"/>
          </a:p>
          <a:p>
            <a:pPr marL="45720" indent="0">
              <a:buNone/>
            </a:pPr>
            <a:r>
              <a:rPr lang="cs-CZ" sz="1400" dirty="0" smtClean="0"/>
              <a:t>e</a:t>
            </a:r>
            <a:r>
              <a:rPr lang="cs-CZ" sz="1400" dirty="0"/>
              <a:t>) </a:t>
            </a:r>
            <a:r>
              <a:rPr lang="cs-CZ" sz="1400" b="1" dirty="0"/>
              <a:t>Výuka 11 inovovaných odborných </a:t>
            </a:r>
            <a:r>
              <a:rPr lang="cs-CZ" sz="1400" b="1" dirty="0" smtClean="0"/>
              <a:t>předmětů</a:t>
            </a:r>
            <a:endParaRPr lang="cs-CZ" sz="1400" dirty="0"/>
          </a:p>
          <a:p>
            <a:pPr marL="45720" indent="0">
              <a:buNone/>
            </a:pPr>
            <a:r>
              <a:rPr lang="cs-CZ" sz="1400" dirty="0"/>
              <a:t> </a:t>
            </a:r>
          </a:p>
          <a:p>
            <a:pPr marL="45720" indent="0">
              <a:buNone/>
            </a:pPr>
            <a:r>
              <a:rPr lang="cs-CZ" sz="1400" dirty="0"/>
              <a:t>f) </a:t>
            </a:r>
            <a:r>
              <a:rPr lang="cs-CZ" sz="1400" b="1" dirty="0"/>
              <a:t>Workshopy s odborníky z praxe</a:t>
            </a:r>
            <a:r>
              <a:rPr lang="cs-CZ" sz="1400" dirty="0"/>
              <a:t> </a:t>
            </a:r>
            <a:r>
              <a:rPr lang="cs-CZ" sz="1400" dirty="0" smtClean="0"/>
              <a:t>týkající </a:t>
            </a:r>
            <a:r>
              <a:rPr lang="cs-CZ" sz="1400" dirty="0"/>
              <a:t>se bakalářských </a:t>
            </a:r>
            <a:r>
              <a:rPr lang="cs-CZ" sz="1400" dirty="0" smtClean="0"/>
              <a:t>a diplomových </a:t>
            </a:r>
            <a:r>
              <a:rPr lang="cs-CZ" sz="1400" dirty="0"/>
              <a:t>prací. </a:t>
            </a:r>
          </a:p>
          <a:p>
            <a:pPr marL="45720" indent="0">
              <a:buNone/>
            </a:pPr>
            <a:endParaRPr lang="cs-CZ" sz="1400" dirty="0"/>
          </a:p>
          <a:p>
            <a:pPr marL="45720" indent="0">
              <a:buNone/>
            </a:pPr>
            <a:r>
              <a:rPr lang="cs-CZ" sz="1400" dirty="0"/>
              <a:t>g) </a:t>
            </a:r>
            <a:r>
              <a:rPr lang="cs-CZ" sz="1400" b="1" dirty="0"/>
              <a:t>Účast 15 studentů magisterského a doktorandského studia na zahraničních </a:t>
            </a:r>
            <a:r>
              <a:rPr lang="cs-CZ" sz="1400" b="1" dirty="0" smtClean="0"/>
              <a:t>konferencích</a:t>
            </a:r>
            <a:endParaRPr lang="cs-CZ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805874"/>
            <a:ext cx="4608576" cy="10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6717</TotalTime>
  <Words>527</Words>
  <Application>Microsoft Office PowerPoint</Application>
  <PresentationFormat>Předvádění na obrazovce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Aerodynamika</vt:lpstr>
      <vt:lpstr>Inovace studijního oboru Geotechnika</vt:lpstr>
      <vt:lpstr>Klíčové aktivity</vt:lpstr>
      <vt:lpstr>Spolupracující firmy</vt:lpstr>
      <vt:lpstr>KA1 - Inovace laboratoří Geotechniky</vt:lpstr>
      <vt:lpstr>KA2 - Vytvoření didaktických učebních pomůcek</vt:lpstr>
      <vt:lpstr>KA2 - Vytvoření vzdělávacího portálu pro studenty</vt:lpstr>
      <vt:lpstr>KA3 - Podpora odborných praxí a exkurzí studentů</vt:lpstr>
      <vt:lpstr>KA3 - Podpora odborných praxí a exkurzí studentů</vt:lpstr>
      <vt:lpstr>KA4 - Inovace a výuka odborných předmětů v souladu s aktualizovanými potřebami praxe a začlenění odborníků z praxe a zahraničí</vt:lpstr>
      <vt:lpstr>KA4 - Inovace a výuka odborných předmětů v souladu s aktualizovanými potřebami praxe a začlenění odborníků z praxe a zahraničí</vt:lpstr>
      <vt:lpstr>KA4 - Inovace a výuka odborných předmětů v souladu s aktualizovanými potřebami praxe a začlenění odborníků z praxe a zahraničí</vt:lpstr>
      <vt:lpstr>KA5 - Příprava a organizace konferencí a dnů Geotechniky</vt:lpstr>
      <vt:lpstr>KA5 - Příprava a organizace konferencí a dnů Geotechniky</vt:lpstr>
      <vt:lpstr>KA6 - Zvyšování odborných a jazykových dovedností akademických pracovníků</vt:lpstr>
      <vt:lpstr>Dosavadní zhodnocení projektu </vt:lpstr>
      <vt:lpstr>Dosavadní zhodnocení projektu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Inovace studijního oboru Geotechnika</dc:title>
  <dc:creator>pet346</dc:creator>
  <cp:lastModifiedBy>uziv</cp:lastModifiedBy>
  <cp:revision>39</cp:revision>
  <dcterms:created xsi:type="dcterms:W3CDTF">2012-03-31T15:01:33Z</dcterms:created>
  <dcterms:modified xsi:type="dcterms:W3CDTF">2012-09-25T07:50:35Z</dcterms:modified>
</cp:coreProperties>
</file>